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F8C1D-016B-4D4B-B617-3150C9CBAC85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9A9F5-2E0F-403B-BA19-B6AA4947B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60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B19D72-FD3A-47A5-8251-4AA248BB7B8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1480D-40A5-4E5A-87DD-673225EE2D13}" type="datetimeFigureOut">
              <a:rPr lang="ru-RU"/>
              <a:pPr>
                <a:defRPr/>
              </a:pPr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1818F-A97E-46FC-9043-C3D36C0E2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06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53000">
              <a:schemeClr val="accent4">
                <a:lumMod val="20000"/>
                <a:lumOff val="8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21119E-BDC6-4C13-91A3-DDD468EAE397}" type="datetimeFigureOut">
              <a:rPr lang="ru-RU"/>
              <a:pPr>
                <a:defRPr/>
              </a:pPr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CEBFB3-2720-4E80-85D4-2414A0B8B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32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Прямая со стрелкой 122"/>
          <p:cNvCxnSpPr/>
          <p:nvPr/>
        </p:nvCxnSpPr>
        <p:spPr>
          <a:xfrm rot="10800000" flipV="1">
            <a:off x="7072313" y="5072063"/>
            <a:ext cx="1714500" cy="15001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7881889" y="2786058"/>
            <a:ext cx="1256590" cy="714380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Психолого-педагогічні семінари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78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03263"/>
          </a:xfrm>
        </p:spPr>
        <p:txBody>
          <a:bodyPr/>
          <a:lstStyle/>
          <a:p>
            <a:pPr eaLnBrk="1" hangingPunct="1"/>
            <a:r>
              <a:rPr lang="uk-UA" sz="4000" b="1" u="sng" dirty="0" smtClean="0">
                <a:solidFill>
                  <a:schemeClr val="folHlink"/>
                </a:solidFill>
                <a:latin typeface="Monotype Corsiva" pitchFamily="66" charset="0"/>
              </a:rPr>
              <a:t>Схема  методичної   роботи  НВК</a:t>
            </a:r>
            <a:endParaRPr lang="ru-RU" sz="4000" b="1" u="sng" dirty="0" smtClean="0">
              <a:solidFill>
                <a:schemeClr val="folHlink"/>
              </a:solidFill>
              <a:latin typeface="Monotype Corsiva" pitchFamily="66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313" y="857250"/>
            <a:ext cx="1857375" cy="85725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sz="1400" b="1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uk-UA" sz="1400" b="1" i="1" dirty="0">
                <a:solidFill>
                  <a:schemeClr val="tx1"/>
                </a:solidFill>
              </a:rPr>
              <a:t>Творча та науково -</a:t>
            </a:r>
            <a:endParaRPr lang="ru-RU" sz="14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uk-UA" sz="1400" b="1" i="1" dirty="0">
                <a:solidFill>
                  <a:schemeClr val="tx1"/>
                </a:solidFill>
              </a:rPr>
              <a:t>практична</a:t>
            </a:r>
            <a:endParaRPr lang="ru-RU" sz="14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uk-UA" sz="1400" b="1" i="1" dirty="0">
                <a:solidFill>
                  <a:schemeClr val="tx1"/>
                </a:solidFill>
              </a:rPr>
              <a:t>робота учнів</a:t>
            </a:r>
            <a:endParaRPr lang="ru-RU" sz="14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43750" y="857250"/>
            <a:ext cx="1714500" cy="785813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i="1" dirty="0">
                <a:solidFill>
                  <a:schemeClr val="tx1"/>
                </a:solidFill>
              </a:rPr>
              <a:t>Методична</a:t>
            </a:r>
            <a:endParaRPr lang="ru-RU" sz="14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i="1" dirty="0">
                <a:solidFill>
                  <a:schemeClr val="tx1"/>
                </a:solidFill>
              </a:rPr>
              <a:t>робота педагогів</a:t>
            </a:r>
            <a:endParaRPr lang="ru-RU" sz="14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/>
          </a:p>
        </p:txBody>
      </p:sp>
      <p:pic>
        <p:nvPicPr>
          <p:cNvPr id="3081" name="Скругленный прямоугольник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13" y="841375"/>
            <a:ext cx="1689100" cy="8286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99CCFF"/>
            </a:solidFill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214282" y="1928802"/>
            <a:ext cx="2571768" cy="64294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Наукова спілка учнів </a:t>
            </a:r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857488" y="1928802"/>
            <a:ext cx="3429024" cy="64294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Заступник директора з НВР, вихователь-методист </a:t>
            </a:r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215074" y="1928802"/>
            <a:ext cx="2786082" cy="64294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Методичні</a:t>
            </a:r>
            <a:r>
              <a:rPr lang="en-US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uk-UA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семінари-практикуми  </a:t>
            </a:r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0" y="2786058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Предметні олімпіади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1071538" y="3000372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Робота учнів в МАН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714480" y="4357694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Творчі олімпіади, конкурси, турніри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285720" y="4000504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Тижні знань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Прямоугольник с двумя вырезанными противолежащими углами 17"/>
          <p:cNvSpPr/>
          <p:nvPr/>
        </p:nvSpPr>
        <p:spPr>
          <a:xfrm>
            <a:off x="2214546" y="3214686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Предметні тижні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" name="Прямоугольник с двумя вырезанными противолежащими углами 18"/>
          <p:cNvSpPr/>
          <p:nvPr/>
        </p:nvSpPr>
        <p:spPr>
          <a:xfrm>
            <a:off x="2500298" y="5072074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Літературна робота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3286116" y="3429000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Творчі роботи учнів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Прямоугольник с двумя вырезанными противолежащими углами 20"/>
          <p:cNvSpPr/>
          <p:nvPr/>
        </p:nvSpPr>
        <p:spPr>
          <a:xfrm>
            <a:off x="642910" y="4714884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Робота з фондами бібліотеки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Прямоугольник с двумя вырезанными противолежащими углами 21"/>
          <p:cNvSpPr/>
          <p:nvPr/>
        </p:nvSpPr>
        <p:spPr>
          <a:xfrm>
            <a:off x="3428992" y="5572140"/>
            <a:ext cx="1285884" cy="857256"/>
          </a:xfrm>
          <a:prstGeom prst="snip2Diag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Дослідницька робота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2910" y="6286520"/>
            <a:ext cx="2357454" cy="357190"/>
          </a:xfrm>
          <a:prstGeom prst="roundRect">
            <a:avLst/>
          </a:prstGeo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Клуби, гуртки за інтересами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4643438" y="3143248"/>
            <a:ext cx="1357322" cy="571504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/>
              <a:t>Проблема НВК</a:t>
            </a:r>
            <a:endParaRPr lang="ru-RU" sz="12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4572000" y="4380555"/>
            <a:ext cx="1500198" cy="685805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/>
              <a:t>Етапи реалізації методичної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/>
              <a:t>проблеми</a:t>
            </a:r>
            <a:endParaRPr lang="ru-RU" sz="12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371594" y="2786058"/>
            <a:ext cx="1194607" cy="714380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Методичні розробки об’єднань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940567" y="3394744"/>
            <a:ext cx="1500166" cy="956116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Диференційовані та індивідуальні форми навчання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929454" y="5214950"/>
            <a:ext cx="1071570" cy="714380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Предметні тижні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15074" y="4357694"/>
            <a:ext cx="1214446" cy="714380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Передовий педагогічний досвід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670394" y="6000768"/>
            <a:ext cx="1317645" cy="714380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Педагогічні інновації та технології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657244" y="4267189"/>
            <a:ext cx="1484584" cy="796493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Тимчасові творчі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та проблемні об’єднання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18078" y="5510115"/>
            <a:ext cx="2143139" cy="1218005"/>
          </a:xfrm>
          <a:prstGeom prst="roundRect">
            <a:avLst/>
          </a:prstGeom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chemeClr val="tx1"/>
                </a:solidFill>
              </a:rPr>
              <a:t>Шкільна та міська виставка-ярмарок педагогічних ідей та технологій</a:t>
            </a: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6" name="Стрелка влево 35"/>
          <p:cNvSpPr/>
          <p:nvPr/>
        </p:nvSpPr>
        <p:spPr>
          <a:xfrm>
            <a:off x="2214563" y="1000125"/>
            <a:ext cx="1357312" cy="142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Стрелка влево 36"/>
          <p:cNvSpPr/>
          <p:nvPr/>
        </p:nvSpPr>
        <p:spPr>
          <a:xfrm>
            <a:off x="5572125" y="1357313"/>
            <a:ext cx="1357313" cy="142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Стрелка влево 37"/>
          <p:cNvSpPr/>
          <p:nvPr/>
        </p:nvSpPr>
        <p:spPr>
          <a:xfrm rot="10800000">
            <a:off x="5572125" y="1071563"/>
            <a:ext cx="1357313" cy="142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Стрелка влево 38"/>
          <p:cNvSpPr/>
          <p:nvPr/>
        </p:nvSpPr>
        <p:spPr>
          <a:xfrm rot="10800000">
            <a:off x="2214563" y="1285875"/>
            <a:ext cx="1357312" cy="142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 flipH="1">
            <a:off x="928688" y="1785938"/>
            <a:ext cx="285750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 flipH="1">
            <a:off x="8001000" y="1714500"/>
            <a:ext cx="285750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 flipH="1">
            <a:off x="4429125" y="1714500"/>
            <a:ext cx="285750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4857750" y="2571750"/>
            <a:ext cx="214313" cy="500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4857750" y="3786188"/>
            <a:ext cx="214313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Стрелка углом вверх 48"/>
          <p:cNvSpPr/>
          <p:nvPr/>
        </p:nvSpPr>
        <p:spPr>
          <a:xfrm>
            <a:off x="2357438" y="2428875"/>
            <a:ext cx="4572000" cy="357188"/>
          </a:xfrm>
          <a:prstGeom prst="bentUp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Стрелка вверх 49"/>
          <p:cNvSpPr/>
          <p:nvPr/>
        </p:nvSpPr>
        <p:spPr>
          <a:xfrm>
            <a:off x="2286000" y="2428875"/>
            <a:ext cx="142875" cy="357188"/>
          </a:xfrm>
          <a:prstGeom prst="up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Стрелка вниз 50"/>
          <p:cNvSpPr/>
          <p:nvPr/>
        </p:nvSpPr>
        <p:spPr>
          <a:xfrm>
            <a:off x="285750" y="2500313"/>
            <a:ext cx="214313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Стрелка вниз 51"/>
          <p:cNvSpPr/>
          <p:nvPr/>
        </p:nvSpPr>
        <p:spPr>
          <a:xfrm>
            <a:off x="1500188" y="2643188"/>
            <a:ext cx="214312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Стрелка вниз 52"/>
          <p:cNvSpPr/>
          <p:nvPr/>
        </p:nvSpPr>
        <p:spPr>
          <a:xfrm>
            <a:off x="2571750" y="2857500"/>
            <a:ext cx="214313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Стрелка вниз 53"/>
          <p:cNvSpPr/>
          <p:nvPr/>
        </p:nvSpPr>
        <p:spPr>
          <a:xfrm>
            <a:off x="3571875" y="3071813"/>
            <a:ext cx="214313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6" name="Прямая соединительная линия 55"/>
          <p:cNvCxnSpPr>
            <a:endCxn id="54" idx="0"/>
          </p:cNvCxnSpPr>
          <p:nvPr/>
        </p:nvCxnSpPr>
        <p:spPr>
          <a:xfrm>
            <a:off x="357188" y="2428875"/>
            <a:ext cx="3321050" cy="642938"/>
          </a:xfrm>
          <a:prstGeom prst="lin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1785938" y="3857625"/>
            <a:ext cx="714375" cy="500063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5400000">
            <a:off x="1214438" y="4143375"/>
            <a:ext cx="857250" cy="28575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0800000" flipV="1">
            <a:off x="1143000" y="3857625"/>
            <a:ext cx="642938" cy="214313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rot="16200000" flipH="1">
            <a:off x="2643187" y="4286251"/>
            <a:ext cx="1000125" cy="5715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rot="5400000">
            <a:off x="2536031" y="4250532"/>
            <a:ext cx="500063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rot="5400000">
            <a:off x="3321843" y="4393407"/>
            <a:ext cx="785813" cy="5715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5400000">
            <a:off x="3356769" y="4929982"/>
            <a:ext cx="1285875" cy="1587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H="1">
            <a:off x="-142875" y="5429250"/>
            <a:ext cx="1500188" cy="357188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5400000">
            <a:off x="963613" y="5965825"/>
            <a:ext cx="642938" cy="1587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5400000">
            <a:off x="1536701" y="5749925"/>
            <a:ext cx="1071562" cy="1587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rot="5400000">
            <a:off x="2572544" y="6071394"/>
            <a:ext cx="428625" cy="1587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10800000" flipV="1">
            <a:off x="3000375" y="6429375"/>
            <a:ext cx="571500" cy="214313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 flipH="1" flipV="1">
            <a:off x="-107156" y="3536156"/>
            <a:ext cx="214312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-1215231" y="5072857"/>
            <a:ext cx="2714625" cy="158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142875" y="6429375"/>
            <a:ext cx="428625" cy="1588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Стрелка вниз 116"/>
          <p:cNvSpPr/>
          <p:nvPr/>
        </p:nvSpPr>
        <p:spPr>
          <a:xfrm>
            <a:off x="7667625" y="2565400"/>
            <a:ext cx="214313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Стрелка вниз 117"/>
          <p:cNvSpPr/>
          <p:nvPr/>
        </p:nvSpPr>
        <p:spPr>
          <a:xfrm>
            <a:off x="7358063" y="2643188"/>
            <a:ext cx="142875" cy="214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Стрелка вниз 118"/>
          <p:cNvSpPr/>
          <p:nvPr/>
        </p:nvSpPr>
        <p:spPr>
          <a:xfrm>
            <a:off x="8001000" y="2643188"/>
            <a:ext cx="142875" cy="214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176" name="Прямая со стрелкой 120"/>
          <p:cNvCxnSpPr>
            <a:cxnSpLocks noChangeShapeType="1"/>
          </p:cNvCxnSpPr>
          <p:nvPr/>
        </p:nvCxnSpPr>
        <p:spPr bwMode="auto">
          <a:xfrm flipH="1">
            <a:off x="5795963" y="4652963"/>
            <a:ext cx="457200" cy="787400"/>
          </a:xfrm>
          <a:prstGeom prst="straightConnector1">
            <a:avLst/>
          </a:prstGeom>
          <a:noFill/>
          <a:ln w="57150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" name="Прямая со стрелкой 125"/>
          <p:cNvCxnSpPr>
            <a:cxnSpLocks noChangeShapeType="1"/>
          </p:cNvCxnSpPr>
          <p:nvPr/>
        </p:nvCxnSpPr>
        <p:spPr bwMode="auto">
          <a:xfrm flipH="1">
            <a:off x="5988050" y="5216525"/>
            <a:ext cx="941388" cy="228600"/>
          </a:xfrm>
          <a:prstGeom prst="straightConnector1">
            <a:avLst/>
          </a:prstGeom>
          <a:noFill/>
          <a:ln w="57150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8" name="Прямая со стрелкой 127"/>
          <p:cNvCxnSpPr/>
          <p:nvPr/>
        </p:nvCxnSpPr>
        <p:spPr>
          <a:xfrm rot="5400000">
            <a:off x="8394701" y="3965575"/>
            <a:ext cx="785812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 rot="5400000">
            <a:off x="8323263" y="5537200"/>
            <a:ext cx="928688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5400000">
            <a:off x="6323013" y="3965575"/>
            <a:ext cx="785812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rot="5400000">
            <a:off x="7180263" y="4749800"/>
            <a:ext cx="785812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7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96</Words>
  <Application>Microsoft Office PowerPoint</Application>
  <PresentationFormat>Экран (4:3)</PresentationFormat>
  <Paragraphs>51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Схема  методичної   роботи  НВК</vt:lpstr>
    </vt:vector>
  </TitlesOfParts>
  <Company>home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Схеми для річного плану НВК</dc:title>
  <dc:creator>milazar</dc:creator>
  <dc:description>Схема  методичної   роботи  НВК</dc:description>
  <cp:lastModifiedBy>Пользователь Windows</cp:lastModifiedBy>
  <cp:revision>132</cp:revision>
  <dcterms:created xsi:type="dcterms:W3CDTF">2010-02-05T17:19:28Z</dcterms:created>
  <dcterms:modified xsi:type="dcterms:W3CDTF">2017-12-04T13:37:03Z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Схеми для річного плану НВК</vt:lpwstr>
  </property>
  <property fmtid="{D5CDD505-2E9C-101B-9397-08002B2CF9AE}" pid="3" name="SlideDescription">
    <vt:lpwstr>Схема  методичної   роботи  НВК</vt:lpwstr>
  </property>
</Properties>
</file>